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76" r:id="rId2"/>
    <p:sldId id="498" r:id="rId3"/>
    <p:sldId id="499" r:id="rId4"/>
    <p:sldId id="500" r:id="rId5"/>
    <p:sldId id="432" r:id="rId6"/>
    <p:sldId id="434" r:id="rId7"/>
    <p:sldId id="437" r:id="rId8"/>
    <p:sldId id="438" r:id="rId9"/>
    <p:sldId id="507" r:id="rId10"/>
    <p:sldId id="503" r:id="rId11"/>
    <p:sldId id="439" r:id="rId12"/>
    <p:sldId id="505" r:id="rId13"/>
    <p:sldId id="504" r:id="rId14"/>
    <p:sldId id="474" r:id="rId15"/>
    <p:sldId id="475" r:id="rId16"/>
    <p:sldId id="476" r:id="rId17"/>
    <p:sldId id="480" r:id="rId18"/>
    <p:sldId id="482" r:id="rId19"/>
    <p:sldId id="481" r:id="rId20"/>
    <p:sldId id="483" r:id="rId21"/>
    <p:sldId id="484" r:id="rId22"/>
    <p:sldId id="485" r:id="rId23"/>
    <p:sldId id="440" r:id="rId24"/>
    <p:sldId id="477" r:id="rId25"/>
    <p:sldId id="478" r:id="rId26"/>
    <p:sldId id="479" r:id="rId27"/>
    <p:sldId id="490" r:id="rId28"/>
    <p:sldId id="497" r:id="rId29"/>
    <p:sldId id="492" r:id="rId30"/>
    <p:sldId id="50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Creadie, Shawna K CTR DMDC" initials="MSKCD" lastIdx="5" clrIdx="0"/>
  <p:cmAuthor id="1" name="Orvis, Karin A CIV TVPO" initials="OKACT" lastIdx="14" clrIdx="1"/>
  <p:cmAuthor id="2" name="Rochette, Lynne M CIV TVPO" initials="LMR-TVPO" lastIdx="3" clrIdx="2"/>
  <p:cmAuthor id="3" name="Ainspan, Nathan CIV TVPO" initials="ANCT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D2DDEE"/>
    <a:srgbClr val="2E75B6"/>
    <a:srgbClr val="8EB4E3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7624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D624-4839-4F35-A5D6-9361ADAA584E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2B40-FAF1-47B2-AFC1-E3357583D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93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F59E-2832-4831-94D9-BFE535A39DFA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4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FF62-AB14-4B1A-A1A1-B21547C3B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91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of an IED inspector, handling a weapon or missile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group at ear</a:t>
            </a:r>
            <a:r>
              <a:rPr lang="en-US" dirty="0" smtClean="0"/>
              <a:t>ly</a:t>
            </a:r>
            <a:r>
              <a:rPr lang="en-US" baseline="0" dirty="0" smtClean="0"/>
              <a:t> morning muster?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on a complex bit of </a:t>
            </a:r>
            <a:r>
              <a:rPr lang="en-US" dirty="0" err="1" smtClean="0"/>
              <a:t>technoolgy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of service members interacting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my company may not hire veterans:</a:t>
            </a:r>
          </a:p>
          <a:p>
            <a:pPr lvl="1"/>
            <a:r>
              <a:rPr lang="en-US" dirty="0" smtClean="0"/>
              <a:t>60% of skills translation issues.</a:t>
            </a:r>
          </a:p>
          <a:p>
            <a:pPr lvl="1"/>
            <a:r>
              <a:rPr lang="en-US" dirty="0" smtClean="0"/>
              <a:t>55% negative stereotypes of the military</a:t>
            </a:r>
          </a:p>
          <a:p>
            <a:pPr lvl="1"/>
            <a:r>
              <a:rPr lang="en-US" dirty="0" smtClean="0"/>
              <a:t>405 skills mismatch with civilian jobs</a:t>
            </a:r>
          </a:p>
          <a:p>
            <a:pPr lvl="2"/>
            <a:r>
              <a:rPr lang="en-US" i="1" dirty="0" smtClean="0"/>
              <a:t>Center for New American Security </a:t>
            </a:r>
            <a:r>
              <a:rPr lang="en-US" dirty="0" smtClean="0"/>
              <a:t>survey (2012)</a:t>
            </a:r>
          </a:p>
          <a:p>
            <a:r>
              <a:rPr lang="en-US" dirty="0" smtClean="0"/>
              <a:t>What my organization will do in the next 12 months</a:t>
            </a:r>
          </a:p>
          <a:p>
            <a:pPr lvl="1"/>
            <a:r>
              <a:rPr lang="en-US" dirty="0" smtClean="0"/>
              <a:t>34% will hire a veteran</a:t>
            </a:r>
          </a:p>
          <a:p>
            <a:pPr lvl="1"/>
            <a:r>
              <a:rPr lang="en-US" dirty="0" smtClean="0"/>
              <a:t>36% will include veterans the my organization’s diversity plan</a:t>
            </a:r>
          </a:p>
          <a:p>
            <a:pPr lvl="1"/>
            <a:r>
              <a:rPr lang="en-US" dirty="0" smtClean="0"/>
              <a:t>26% will use recruiting sources targeted to veterans</a:t>
            </a:r>
          </a:p>
          <a:p>
            <a:pPr lvl="2"/>
            <a:r>
              <a:rPr lang="en-US" dirty="0" smtClean="0"/>
              <a:t>SHRM/Cornell University </a:t>
            </a:r>
            <a:r>
              <a:rPr lang="en-US" i="1" dirty="0" smtClean="0"/>
              <a:t>Recruiting Veterans with Disabilities </a:t>
            </a:r>
            <a:r>
              <a:rPr lang="en-US" dirty="0" smtClean="0"/>
              <a:t>survey</a:t>
            </a:r>
            <a:r>
              <a:rPr lang="en-US" i="1" dirty="0" smtClean="0"/>
              <a:t> </a:t>
            </a:r>
            <a:r>
              <a:rPr lang="en-US" dirty="0" smtClean="0"/>
              <a:t>(2011) </a:t>
            </a:r>
          </a:p>
          <a:p>
            <a:r>
              <a:rPr lang="en-US" dirty="0" smtClean="0"/>
              <a:t>My recruiting strategies </a:t>
            </a:r>
          </a:p>
          <a:p>
            <a:pPr lvl="1"/>
            <a:r>
              <a:rPr lang="en-US" dirty="0" smtClean="0"/>
              <a:t>36% will seek talent from non-traditional sources (e.g. veterans, retirees)</a:t>
            </a:r>
          </a:p>
          <a:p>
            <a:pPr lvl="2"/>
            <a:r>
              <a:rPr lang="en-US" dirty="0" smtClean="0"/>
              <a:t>SHRM </a:t>
            </a:r>
            <a:r>
              <a:rPr lang="en-US" i="1" dirty="0" smtClean="0"/>
              <a:t>New Talent Landscape s</a:t>
            </a:r>
            <a:r>
              <a:rPr lang="en-US" dirty="0" smtClean="0"/>
              <a:t>urvey (2016)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68%  of HR professionals are facing challenging recruiting conditions in the current talent market.</a:t>
            </a:r>
          </a:p>
          <a:p>
            <a:r>
              <a:rPr lang="en-US" dirty="0" smtClean="0"/>
              <a:t>84% see an applied skills shortage.</a:t>
            </a:r>
          </a:p>
          <a:p>
            <a:r>
              <a:rPr lang="en-US" dirty="0" smtClean="0"/>
              <a:t>Reasons for the recruiting challenge:</a:t>
            </a:r>
          </a:p>
          <a:p>
            <a:pPr lvl="1"/>
            <a:r>
              <a:rPr lang="en-US" dirty="0" smtClean="0"/>
              <a:t>Low number of applicants – 51%</a:t>
            </a:r>
          </a:p>
          <a:p>
            <a:pPr lvl="1"/>
            <a:r>
              <a:rPr lang="en-US" dirty="0" smtClean="0"/>
              <a:t>Lack of work experience – 50%</a:t>
            </a:r>
          </a:p>
          <a:p>
            <a:pPr lvl="1"/>
            <a:r>
              <a:rPr lang="en-US" dirty="0" smtClean="0"/>
              <a:t>Competition from other employers – 49%</a:t>
            </a:r>
          </a:p>
          <a:p>
            <a:pPr lvl="1"/>
            <a:r>
              <a:rPr lang="en-US" dirty="0" smtClean="0"/>
              <a:t>Candidates do not have the right technical skills – 38%</a:t>
            </a:r>
          </a:p>
          <a:p>
            <a:pPr lvl="1"/>
            <a:r>
              <a:rPr lang="en-US" dirty="0" smtClean="0"/>
              <a:t>Local market not producing enough candidates – 38%</a:t>
            </a:r>
          </a:p>
          <a:p>
            <a:pPr lvl="1"/>
            <a:r>
              <a:rPr lang="en-US" dirty="0" smtClean="0"/>
              <a:t>Candidates lack soft skills – 30%</a:t>
            </a:r>
          </a:p>
          <a:p>
            <a:r>
              <a:rPr lang="en-US" dirty="0" smtClean="0"/>
              <a:t>Only 32% of companies with less than 100 employees hired veterans in the last year (62% of companies with 100 to 500 employees)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Applied skills </a:t>
            </a:r>
            <a:r>
              <a:rPr lang="en-US" dirty="0" smtClean="0"/>
              <a:t>shortage during the past year:</a:t>
            </a:r>
          </a:p>
          <a:p>
            <a:pPr lvl="1"/>
            <a:r>
              <a:rPr lang="en-US" dirty="0" smtClean="0"/>
              <a:t>Critical thinking/problem solving – 45%</a:t>
            </a:r>
          </a:p>
          <a:p>
            <a:pPr lvl="1"/>
            <a:r>
              <a:rPr lang="en-US" dirty="0" smtClean="0"/>
              <a:t>Professionalism/Work Ethic – 43%</a:t>
            </a:r>
          </a:p>
          <a:p>
            <a:pPr lvl="1"/>
            <a:r>
              <a:rPr lang="en-US" dirty="0" smtClean="0"/>
              <a:t>Leadership – 35%</a:t>
            </a:r>
          </a:p>
          <a:p>
            <a:pPr lvl="1"/>
            <a:r>
              <a:rPr lang="en-US" dirty="0" smtClean="0"/>
              <a:t>Written communication – 29%</a:t>
            </a:r>
          </a:p>
          <a:p>
            <a:pPr lvl="1"/>
            <a:r>
              <a:rPr lang="en-US" dirty="0" smtClean="0"/>
              <a:t>Teamwork/collaboration – 28%</a:t>
            </a:r>
          </a:p>
          <a:p>
            <a:pPr lvl="1"/>
            <a:r>
              <a:rPr lang="en-US" dirty="0" smtClean="0"/>
              <a:t>Oral communication – 26%</a:t>
            </a:r>
          </a:p>
          <a:p>
            <a:pPr lvl="1"/>
            <a:r>
              <a:rPr lang="en-US" dirty="0" smtClean="0"/>
              <a:t>Application of information – 18%</a:t>
            </a:r>
          </a:p>
          <a:p>
            <a:pPr lvl="1"/>
            <a:r>
              <a:rPr lang="en-US" dirty="0" smtClean="0"/>
              <a:t>Lifelong learning/self-direction 16%</a:t>
            </a:r>
          </a:p>
          <a:p>
            <a:pPr lvl="1"/>
            <a:r>
              <a:rPr lang="en-US" dirty="0" smtClean="0"/>
              <a:t>Diversity – 15%</a:t>
            </a:r>
          </a:p>
          <a:p>
            <a:pPr lvl="1"/>
            <a:r>
              <a:rPr lang="en-US" dirty="0" smtClean="0"/>
              <a:t>Creativity/innovation / 14%</a:t>
            </a:r>
          </a:p>
          <a:p>
            <a:pPr lvl="1"/>
            <a:r>
              <a:rPr lang="en-US" dirty="0" smtClean="0"/>
              <a:t>Ethics/social responsibility – 12%</a:t>
            </a:r>
          </a:p>
          <a:p>
            <a:pPr lvl="2"/>
            <a:r>
              <a:rPr lang="en-US" dirty="0" smtClean="0"/>
              <a:t>SHRM’s </a:t>
            </a:r>
            <a:r>
              <a:rPr lang="en-US" i="1" dirty="0" smtClean="0"/>
              <a:t>New Talent Landscape </a:t>
            </a:r>
            <a:r>
              <a:rPr lang="en-US" dirty="0" smtClean="0"/>
              <a:t>Survey (2016)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New skills </a:t>
            </a:r>
            <a:r>
              <a:rPr lang="en-US" dirty="0" smtClean="0"/>
              <a:t>shortage during the past year:</a:t>
            </a:r>
          </a:p>
          <a:p>
            <a:pPr lvl="1"/>
            <a:r>
              <a:rPr lang="en-US" dirty="0" smtClean="0"/>
              <a:t>“Soft skills” (problem-solving, interpersonal skills, communication, teamwork, leadership) – 45%</a:t>
            </a:r>
          </a:p>
          <a:p>
            <a:pPr lvl="1"/>
            <a:r>
              <a:rPr lang="en-US" dirty="0" smtClean="0"/>
              <a:t> Computer/web/IT – 39%</a:t>
            </a:r>
          </a:p>
          <a:p>
            <a:pPr lvl="1"/>
            <a:r>
              <a:rPr lang="en-US" dirty="0" smtClean="0"/>
              <a:t>Management/project management/training – 39%</a:t>
            </a:r>
          </a:p>
          <a:p>
            <a:pPr lvl="1"/>
            <a:r>
              <a:rPr lang="en-US" dirty="0" smtClean="0"/>
              <a:t>Technical – 37%</a:t>
            </a:r>
          </a:p>
          <a:p>
            <a:pPr lvl="1"/>
            <a:r>
              <a:rPr lang="en-US" dirty="0" smtClean="0"/>
              <a:t>Business/HR/leadership – 32%</a:t>
            </a:r>
          </a:p>
          <a:p>
            <a:pPr lvl="1"/>
            <a:r>
              <a:rPr lang="en-US" dirty="0" smtClean="0"/>
              <a:t>Engineering – 13%</a:t>
            </a:r>
          </a:p>
          <a:p>
            <a:pPr lvl="1"/>
            <a:r>
              <a:rPr lang="en-US" dirty="0" smtClean="0"/>
              <a:t>Marketing/communications – 12%</a:t>
            </a:r>
          </a:p>
          <a:p>
            <a:pPr lvl="2"/>
            <a:r>
              <a:rPr lang="en-US" dirty="0" smtClean="0"/>
              <a:t>SHRM’s </a:t>
            </a:r>
            <a:r>
              <a:rPr lang="en-US" i="1" dirty="0" smtClean="0"/>
              <a:t>New Talent Landscape </a:t>
            </a:r>
            <a:r>
              <a:rPr lang="en-US" dirty="0" smtClean="0"/>
              <a:t>Survey (2016)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Military is one of the most diverse organizations in the nation.</a:t>
            </a:r>
          </a:p>
          <a:p>
            <a:r>
              <a:rPr lang="en-US" dirty="0" smtClean="0"/>
              <a:t>Not all veterans are identical – or will do well in your company.</a:t>
            </a:r>
          </a:p>
          <a:p>
            <a:r>
              <a:rPr lang="en-US" dirty="0" smtClean="0"/>
              <a:t>Treat like a graduate school degree or SPHR or other certification.</a:t>
            </a:r>
          </a:p>
          <a:p>
            <a:r>
              <a:rPr lang="en-US" dirty="0" smtClean="0"/>
              <a:t>That being said – self-select into military, engage in the culture, receive training and development opportunities, and promoted on specific traits.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9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–it’s a competitive advantage – 1) rare, 2) valuable, 3) difficult to imitate and differentiate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of an IED inspector, handling a weapon or missile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2FF62-AB14-4B1A-A1A1-B21547C3B1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3997" cy="6851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2665"/>
            <a:ext cx="7772400" cy="857299"/>
          </a:xfrm>
        </p:spPr>
        <p:txBody>
          <a:bodyPr anchor="b"/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2687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"/>
            <a:ext cx="9144000" cy="6851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84355" y="238378"/>
            <a:ext cx="7415266" cy="33199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  <a:lvl2pPr marL="685800" indent="-228600">
              <a:buClr>
                <a:srgbClr val="002060"/>
              </a:buClr>
              <a:buFont typeface="Courier New" panose="02070309020205020404" pitchFamily="49" charset="0"/>
              <a:buChar char="­"/>
              <a:defRPr/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rgbClr val="002060"/>
              </a:buClr>
              <a:defRPr/>
            </a:lvl4pPr>
            <a:lvl5pPr marL="2057400" indent="-228600">
              <a:buClr>
                <a:srgbClr val="002060"/>
              </a:buClr>
              <a:buFont typeface="Courier New" panose="02070309020205020404" pitchFamily="49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322DE7A9-DAF7-4DE5-9360-8895674076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"/>
            <a:ext cx="9144000" cy="68511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1702051" y="238378"/>
            <a:ext cx="7309602" cy="331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536801"/>
            <a:ext cx="7886700" cy="4351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/>
            </a:lvl1pPr>
          </a:lstStyle>
          <a:p>
            <a:fld id="{322DE7A9-DAF7-4DE5-9360-8895674076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4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6801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MOC Crosswalk - FOUO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E7A9-DAF7-4DE5-9360-889567407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84355" y="238378"/>
            <a:ext cx="7463392" cy="331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panose="02070309020205020404" pitchFamily="49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panose="02070309020205020404" pitchFamily="49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hamberfoundation.org/hiring-our-heroes" TargetMode="External"/><Relationship Id="rId2" Type="http://schemas.openxmlformats.org/officeDocument/2006/relationships/hyperlink" Target="http://www.careeronestop.org/Site/business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.gov/VETSINWORKPLACE/mil_structure.asp" TargetMode="External"/><Relationship Id="rId5" Type="http://schemas.openxmlformats.org/officeDocument/2006/relationships/hyperlink" Target="http://www.dodtap.mil/" TargetMode="External"/><Relationship Id="rId4" Type="http://schemas.openxmlformats.org/officeDocument/2006/relationships/hyperlink" Target="http://www.dodskillbridge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gr.mi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pubs/tools/TL160.html" TargetMode="External"/><Relationship Id="rId7" Type="http://schemas.openxmlformats.org/officeDocument/2006/relationships/hyperlink" Target="https://www.whitehouse.gov/sites/default/files/docs/white_house_business_council_-_guide_to_hiring_veterans_0.pdf" TargetMode="External"/><Relationship Id="rId2" Type="http://schemas.openxmlformats.org/officeDocument/2006/relationships/hyperlink" Target="http://vets.syr.edu/employment/employer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ployerroadmap.org/download/va-guide-to-hiring-veterans" TargetMode="External"/><Relationship Id="rId5" Type="http://schemas.openxmlformats.org/officeDocument/2006/relationships/hyperlink" Target="https://www.td.org/Publications/Magazines/TD/TD-Archive/2016/09/TD-Supplement-Supporting-and-Developing-Veterans" TargetMode="External"/><Relationship Id="rId4" Type="http://schemas.openxmlformats.org/officeDocument/2006/relationships/hyperlink" Target="http://employerroadmap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.d.ainspan.civ@mail.m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black">
          <a:xfrm>
            <a:off x="0" y="2590800"/>
            <a:ext cx="9144000" cy="1371600"/>
          </a:xfrm>
        </p:spPr>
        <p:txBody>
          <a:bodyPr anchor="ctr"/>
          <a:lstStyle/>
          <a:p>
            <a:r>
              <a:rPr lang="en-US" sz="36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 Business Case for Hiring Military Veterans:</a:t>
            </a:r>
            <a:br>
              <a:rPr lang="en-US" sz="36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Strategies, Approaches and Best Practices</a:t>
            </a:r>
            <a:endParaRPr lang="en-US" sz="28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858000" cy="12192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Nathan D. Ainspan, Ph.D.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Transition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to Veterans Program Office (TVPO)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October 2016</a:t>
            </a:r>
            <a:endParaRPr lang="en-US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Advanced Beyond Their Civilian Peers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1"/>
            <a:ext cx="4267200" cy="283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22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Integrity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467600" cy="49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Employers Desire and Employees 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35102"/>
            <a:ext cx="6629400" cy="90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RAND’s Essential Skills Translation Tools 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58" y="1066801"/>
            <a:ext cx="14097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46" y="1600201"/>
            <a:ext cx="1000654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2" y="3817434"/>
            <a:ext cx="1001957" cy="232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3817434"/>
            <a:ext cx="1001957" cy="232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802" y="1522426"/>
            <a:ext cx="1000655" cy="232410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244596" y="2681695"/>
            <a:ext cx="1708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00400" y="4637575"/>
            <a:ext cx="1708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Handling Work 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:\Strategic Communications\Best photos\handling stress\28665351106_6c856560c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7" y="1600202"/>
            <a:ext cx="7240115" cy="48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5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Being Dependable and Reliable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3594"/>
            <a:ext cx="7306093" cy="48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Conscientiousness and Attention to Detail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7" y="1752601"/>
            <a:ext cx="6858000" cy="45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2967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Interpersonal Skills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924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2739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4808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Teamwork and Team-Building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447801"/>
            <a:ext cx="7395117" cy="49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Leading, Motivating, and Inspiring Others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00200"/>
            <a:ext cx="79925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20782" y="3048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6271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Oral Communication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44316" cy="50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Hire Veterans?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NOT patriotism or to thank the veteran</a:t>
            </a:r>
          </a:p>
          <a:p>
            <a:r>
              <a:rPr lang="en-US" sz="3200" b="1" dirty="0" smtClean="0"/>
              <a:t>BUT as your talent strategy aligned </a:t>
            </a:r>
            <a:r>
              <a:rPr lang="en-US" sz="3200" b="1" dirty="0"/>
              <a:t>with business </a:t>
            </a:r>
            <a:r>
              <a:rPr lang="en-US" sz="3200" b="1" dirty="0" smtClean="0"/>
              <a:t>needs</a:t>
            </a:r>
          </a:p>
          <a:p>
            <a:r>
              <a:rPr lang="en-US" sz="3200" b="1" dirty="0" smtClean="0"/>
              <a:t>LINKED to business goals/your bottom line</a:t>
            </a:r>
          </a:p>
          <a:p>
            <a:r>
              <a:rPr lang="en-US" sz="3200" b="1" dirty="0" smtClean="0"/>
              <a:t>INTEGRATED with diversity initiatives</a:t>
            </a:r>
          </a:p>
          <a:p>
            <a:r>
              <a:rPr lang="en-US" sz="3200" b="1" dirty="0" smtClean="0"/>
              <a:t>Cleared, tested, and trained employees AT NO COST TO YOUR COMPANY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E7A9-DAF7-4DE5-9360-8895674076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Decision-Making/Decisiveness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3529"/>
            <a:ext cx="7620000" cy="5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Training Others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417675"/>
            <a:ext cx="7652039" cy="51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Managing and Supervising the Work of Others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2" y="1524000"/>
            <a:ext cx="683808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361" y="228602"/>
            <a:ext cx="7415266" cy="331991"/>
          </a:xfrm>
        </p:spPr>
        <p:txBody>
          <a:bodyPr/>
          <a:lstStyle/>
          <a:p>
            <a:pPr algn="ctr"/>
            <a:r>
              <a:rPr lang="en-US" dirty="0"/>
              <a:t>Veterans’ Essential Skills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Critical Thinking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91" y="1346577"/>
            <a:ext cx="7353811" cy="48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3931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Written Communication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676400"/>
            <a:ext cx="7239001" cy="48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Veterans’ Essential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Project Planning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7" y="1524001"/>
            <a:ext cx="765977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Other Traits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Highly Qualified – Strict Entry Criteria, Drug/Background Tests, and Security Clearances</a:t>
            </a:r>
          </a:p>
          <a:p>
            <a:r>
              <a:rPr lang="en-US" b="1" dirty="0" smtClean="0"/>
              <a:t>Advanced Technical Skills</a:t>
            </a:r>
          </a:p>
          <a:p>
            <a:r>
              <a:rPr lang="en-US" b="1" dirty="0"/>
              <a:t>Trained, Trainable and Can Train </a:t>
            </a:r>
            <a:r>
              <a:rPr lang="en-US" b="1" dirty="0" smtClean="0"/>
              <a:t>Others</a:t>
            </a:r>
          </a:p>
          <a:p>
            <a:r>
              <a:rPr lang="en-US" b="1" dirty="0"/>
              <a:t>Resilient</a:t>
            </a:r>
          </a:p>
          <a:p>
            <a:r>
              <a:rPr lang="en-US" b="1" dirty="0"/>
              <a:t>Entrepreneurial </a:t>
            </a:r>
          </a:p>
          <a:p>
            <a:r>
              <a:rPr lang="en-US" b="1" dirty="0" smtClean="0"/>
              <a:t>Trust</a:t>
            </a:r>
            <a:endParaRPr lang="en-US" b="1" dirty="0"/>
          </a:p>
          <a:p>
            <a:r>
              <a:rPr lang="en-US" b="1" dirty="0" smtClean="0"/>
              <a:t>Comfortable </a:t>
            </a:r>
            <a:r>
              <a:rPr lang="en-US" b="1" dirty="0"/>
              <a:t>and A</a:t>
            </a:r>
            <a:r>
              <a:rPr lang="en-US" b="1" dirty="0" smtClean="0"/>
              <a:t>dapt </a:t>
            </a:r>
            <a:r>
              <a:rPr lang="en-US" b="1" dirty="0"/>
              <a:t>at </a:t>
            </a:r>
            <a:r>
              <a:rPr lang="en-US" b="1" dirty="0" smtClean="0"/>
              <a:t>Discontinuous Environments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Resources for Recruiting Veterans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Contact your Local Base Transition Office</a:t>
            </a:r>
          </a:p>
          <a:p>
            <a:r>
              <a:rPr lang="en-US" b="1" dirty="0" smtClean="0"/>
              <a:t>American Job Centers</a:t>
            </a:r>
          </a:p>
          <a:p>
            <a:pPr lvl="1"/>
            <a:r>
              <a:rPr lang="en-US" b="1" u="sng" dirty="0" smtClean="0">
                <a:hlinkClick r:id="rId2"/>
              </a:rPr>
              <a:t>http</a:t>
            </a:r>
            <a:r>
              <a:rPr lang="en-US" b="1" u="sng" dirty="0">
                <a:hlinkClick r:id="rId2"/>
              </a:rPr>
              <a:t>://</a:t>
            </a:r>
            <a:r>
              <a:rPr lang="en-US" b="1" u="sng" dirty="0" smtClean="0">
                <a:hlinkClick r:id="rId2"/>
              </a:rPr>
              <a:t>www.careeronestop.org/Site/businesses.aspx</a:t>
            </a:r>
            <a:endParaRPr lang="en-US" b="1" dirty="0" smtClean="0"/>
          </a:p>
          <a:p>
            <a:r>
              <a:rPr lang="en-US" b="1" dirty="0" smtClean="0"/>
              <a:t>Hiring Our Heroes (US Chamber of Commerce)</a:t>
            </a:r>
          </a:p>
          <a:p>
            <a:pPr lvl="1"/>
            <a:r>
              <a:rPr lang="en-US" b="1" dirty="0"/>
              <a:t> </a:t>
            </a:r>
            <a:r>
              <a:rPr lang="en-US" b="1" u="sng" dirty="0">
                <a:hlinkClick r:id="rId3"/>
              </a:rPr>
              <a:t>https://</a:t>
            </a:r>
            <a:r>
              <a:rPr lang="en-US" b="1" u="sng" dirty="0" smtClean="0">
                <a:hlinkClick r:id="rId3"/>
              </a:rPr>
              <a:t>www.uschamberfoundation.org/hiring-our-heroes</a:t>
            </a:r>
            <a:endParaRPr lang="en-US" b="1" dirty="0" smtClean="0"/>
          </a:p>
          <a:p>
            <a:r>
              <a:rPr lang="en-US" b="1" dirty="0" smtClean="0"/>
              <a:t>DoD’s </a:t>
            </a:r>
            <a:r>
              <a:rPr lang="en-US" b="1" dirty="0" err="1" smtClean="0"/>
              <a:t>SkillBridge</a:t>
            </a:r>
            <a:r>
              <a:rPr lang="en-US" b="1" dirty="0" smtClean="0"/>
              <a:t> program</a:t>
            </a:r>
          </a:p>
          <a:p>
            <a:pPr lvl="1"/>
            <a:r>
              <a:rPr lang="en-US" b="1" u="sng" dirty="0" smtClean="0">
                <a:hlinkClick r:id="rId4"/>
              </a:rPr>
              <a:t>www.DoDSkillBridge.com</a:t>
            </a:r>
            <a:endParaRPr lang="en-US" b="1" dirty="0" smtClean="0"/>
          </a:p>
          <a:p>
            <a:r>
              <a:rPr lang="en-US" b="1" dirty="0" smtClean="0"/>
              <a:t>DoD’s Transition Assistance Program</a:t>
            </a:r>
          </a:p>
          <a:p>
            <a:pPr lvl="1"/>
            <a:r>
              <a:rPr lang="en-US" b="1" u="sng" dirty="0" smtClean="0">
                <a:hlinkClick r:id="rId5"/>
              </a:rPr>
              <a:t>www.dodtap.mil</a:t>
            </a:r>
            <a:endParaRPr lang="en-US" b="1" u="sng" dirty="0" smtClean="0"/>
          </a:p>
          <a:p>
            <a:r>
              <a:rPr lang="en-US" b="1" dirty="0" smtClean="0"/>
              <a:t>VA’s Veteran Employment Toolkit</a:t>
            </a:r>
          </a:p>
          <a:p>
            <a:pPr lvl="1"/>
            <a:r>
              <a:rPr lang="en-US" b="1" dirty="0">
                <a:hlinkClick r:id="rId6"/>
              </a:rPr>
              <a:t>http://</a:t>
            </a:r>
            <a:r>
              <a:rPr lang="en-US" b="1" dirty="0" smtClean="0">
                <a:hlinkClick r:id="rId6"/>
              </a:rPr>
              <a:t>www.va.gov/VETSINWORKPLACE/mil_structure.asp</a:t>
            </a:r>
            <a:r>
              <a:rPr lang="en-US" b="1" dirty="0" smtClean="0"/>
              <a:t>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95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for Recruiting Veterans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Employer Support for the Guard and Reserve</a:t>
            </a:r>
          </a:p>
          <a:p>
            <a:pPr lvl="1"/>
            <a:r>
              <a:rPr lang="en-US" b="1" dirty="0" smtClean="0">
                <a:hlinkClick r:id="rId2"/>
              </a:rPr>
              <a:t>www.esgr.mil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Tax benefits from state and local government</a:t>
            </a:r>
          </a:p>
          <a:p>
            <a:r>
              <a:rPr lang="en-US" b="1" dirty="0" smtClean="0"/>
              <a:t>Check your industry for initiatives </a:t>
            </a:r>
          </a:p>
          <a:p>
            <a:r>
              <a:rPr lang="en-US" b="1" dirty="0" smtClean="0"/>
              <a:t>Check out state/business/military partnerships </a:t>
            </a:r>
          </a:p>
        </p:txBody>
      </p:sp>
    </p:spTree>
    <p:extLst>
      <p:ext uri="{BB962C8B-B14F-4D97-AF65-F5344CB8AC3E}">
        <p14:creationId xmlns:p14="http://schemas.microsoft.com/office/powerpoint/2010/main" val="16445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1"/>
            <a:ext cx="8058150" cy="5016399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Guide to Leading Policies, Practices, and Resources</a:t>
            </a:r>
          </a:p>
          <a:p>
            <a:r>
              <a:rPr lang="en-US" b="1" i="1" dirty="0" smtClean="0"/>
              <a:t>The Business Case for Hiring a Veteran: Beyond the Clichés </a:t>
            </a:r>
          </a:p>
          <a:p>
            <a:r>
              <a:rPr lang="en-US" b="1" i="1" dirty="0" smtClean="0"/>
              <a:t>Revisiting the Business Case for Hiring a Veteran</a:t>
            </a:r>
          </a:p>
          <a:p>
            <a:pPr lvl="1"/>
            <a:r>
              <a:rPr lang="en-US" b="1" dirty="0" smtClean="0"/>
              <a:t>Available  from the Institute for Veterans and Military Families</a:t>
            </a:r>
          </a:p>
          <a:p>
            <a:pPr lvl="1"/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vets.syr.edu/employment/employer-resources</a:t>
            </a:r>
            <a:r>
              <a:rPr lang="en-US" b="1" dirty="0" smtClean="0"/>
              <a:t> </a:t>
            </a:r>
          </a:p>
          <a:p>
            <a:r>
              <a:rPr lang="en-US" b="1" i="1" dirty="0" smtClean="0"/>
              <a:t>What Veterans Bring to Civilian Workplaces by the RAND Corporation </a:t>
            </a:r>
            <a:r>
              <a:rPr lang="en-US" b="1" dirty="0" smtClean="0"/>
              <a:t>(Essential Non-Technical Skills)</a:t>
            </a:r>
            <a:endParaRPr lang="en-US" b="1" i="1" dirty="0" smtClean="0"/>
          </a:p>
          <a:p>
            <a:pPr lvl="1"/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www.rand.org/pubs/tools/TL160.html</a:t>
            </a:r>
            <a:endParaRPr lang="en-US" b="1" dirty="0" smtClean="0"/>
          </a:p>
          <a:p>
            <a:r>
              <a:rPr lang="en-US" b="1" dirty="0" smtClean="0"/>
              <a:t>Hiring Our Heroes’ </a:t>
            </a:r>
            <a:r>
              <a:rPr lang="en-US" b="1" i="1" dirty="0" smtClean="0"/>
              <a:t>Employer Roadmap</a:t>
            </a:r>
          </a:p>
          <a:p>
            <a:pPr lvl="1"/>
            <a:r>
              <a:rPr lang="en-US" b="1" dirty="0">
                <a:hlinkClick r:id="rId4"/>
              </a:rPr>
              <a:t>http://employerroadmap.org/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Talent Development’s </a:t>
            </a:r>
            <a:r>
              <a:rPr lang="en-US" b="1" i="1" dirty="0" smtClean="0"/>
              <a:t>Supporting and Developing Veterans</a:t>
            </a:r>
          </a:p>
          <a:p>
            <a:pPr lvl="1"/>
            <a:r>
              <a:rPr lang="en-US" b="1" dirty="0" smtClean="0">
                <a:hlinkClick r:id="rId5"/>
              </a:rPr>
              <a:t>http://www.td.org/Publications/Magazines/TD/TD-Archive/2016/09/TD-Supplement-Supporting-and-Developing-Veterans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VA’s </a:t>
            </a:r>
            <a:r>
              <a:rPr lang="en-US" b="1" i="1" dirty="0" smtClean="0"/>
              <a:t>Guide to Hiring Veterans</a:t>
            </a:r>
          </a:p>
          <a:p>
            <a:pPr lvl="1"/>
            <a:r>
              <a:rPr lang="en-US" b="1" dirty="0">
                <a:hlinkClick r:id="rId6"/>
              </a:rPr>
              <a:t>http://</a:t>
            </a:r>
            <a:r>
              <a:rPr lang="en-US" b="1" dirty="0" smtClean="0">
                <a:hlinkClick r:id="rId6"/>
              </a:rPr>
              <a:t>www.employerroadmap.org/download/va-guide-to-hiring-veterans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The White House’s Guide to Hiring Veterans	</a:t>
            </a:r>
          </a:p>
          <a:p>
            <a:pPr lvl="1"/>
            <a:r>
              <a:rPr lang="en-US" b="1" dirty="0">
                <a:hlinkClick r:id="rId7"/>
              </a:rPr>
              <a:t>https://www.whitehouse.gov/sites/default/files/docs/white_house_business_council_-_</a:t>
            </a:r>
            <a:r>
              <a:rPr lang="en-US" b="1" dirty="0" smtClean="0">
                <a:hlinkClick r:id="rId7"/>
              </a:rPr>
              <a:t>guide_to_hiring_veterans_0.pdf</a:t>
            </a:r>
            <a:r>
              <a:rPr lang="en-US" b="1" dirty="0" smtClean="0"/>
              <a:t> </a:t>
            </a:r>
          </a:p>
          <a:p>
            <a:pPr lvl="1"/>
            <a:endParaRPr lang="en-US" b="1" i="1" dirty="0"/>
          </a:p>
          <a:p>
            <a:pPr lvl="1"/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4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Competitive Advantage </a:t>
            </a:r>
          </a:p>
          <a:p>
            <a:pPr lvl="1"/>
            <a:r>
              <a:rPr lang="en-US" sz="3200" dirty="0" smtClean="0"/>
              <a:t>Rare</a:t>
            </a:r>
            <a:endParaRPr lang="en-US" sz="3200" dirty="0"/>
          </a:p>
          <a:p>
            <a:pPr lvl="1"/>
            <a:r>
              <a:rPr lang="en-US" sz="3200" dirty="0"/>
              <a:t>Valuable</a:t>
            </a:r>
          </a:p>
          <a:p>
            <a:pPr lvl="1"/>
            <a:r>
              <a:rPr lang="en-US" sz="3200" dirty="0"/>
              <a:t>Difficult to imitate or </a:t>
            </a:r>
            <a:r>
              <a:rPr lang="en-US" sz="3200" dirty="0" smtClean="0"/>
              <a:t>differentiate</a:t>
            </a:r>
          </a:p>
          <a:p>
            <a:r>
              <a:rPr lang="en-US" sz="3600" b="1" dirty="0" smtClean="0"/>
              <a:t>Gain access to this pool of talent and know how to retain them before your competition.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E7A9-DAF7-4DE5-9360-8895674076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Nathan D. Ainspan, Ph.D.</a:t>
            </a:r>
          </a:p>
          <a:p>
            <a:pPr marL="0" indent="0">
              <a:buNone/>
            </a:pPr>
            <a:r>
              <a:rPr lang="en-US" b="1" dirty="0" smtClean="0"/>
              <a:t>Research Psychologist</a:t>
            </a:r>
          </a:p>
          <a:p>
            <a:pPr marL="0" indent="0">
              <a:buNone/>
            </a:pPr>
            <a:r>
              <a:rPr lang="en-US" b="1" dirty="0" smtClean="0"/>
              <a:t>Transition to Veterans Program Office</a:t>
            </a:r>
          </a:p>
          <a:p>
            <a:pPr marL="0" indent="0">
              <a:buNone/>
            </a:pPr>
            <a:r>
              <a:rPr lang="en-US" b="1" dirty="0" smtClean="0"/>
              <a:t>Department of Defense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n</a:t>
            </a:r>
            <a:r>
              <a:rPr lang="en-US" b="1" dirty="0" smtClean="0">
                <a:hlinkClick r:id="rId2"/>
              </a:rPr>
              <a:t>athan.d.ainspan.civ@mail.mil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8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6334" y="238378"/>
            <a:ext cx="7415266" cy="331991"/>
          </a:xfrm>
        </p:spPr>
        <p:txBody>
          <a:bodyPr/>
          <a:lstStyle/>
          <a:p>
            <a:r>
              <a:rPr lang="en-US" dirty="0" smtClean="0"/>
              <a:t>Competition Not Recruiting Veterans =</a:t>
            </a:r>
            <a:br>
              <a:rPr lang="en-US" dirty="0" smtClean="0"/>
            </a:br>
            <a:r>
              <a:rPr lang="en-US" dirty="0" smtClean="0"/>
              <a:t>Your Competitive Advantage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33833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078176" cy="4351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2"/>
            <a:ext cx="7415266" cy="331991"/>
          </a:xfrm>
        </p:spPr>
        <p:txBody>
          <a:bodyPr/>
          <a:lstStyle/>
          <a:p>
            <a:pPr algn="ctr"/>
            <a:r>
              <a:rPr lang="en-US" dirty="0" smtClean="0"/>
              <a:t>The Recruiting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36802"/>
            <a:ext cx="7886700" cy="4863999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Employers Desire and Employees Lack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1" y="1524001"/>
            <a:ext cx="8019304" cy="44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Employers Desire and Employees Lack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2"/>
            <a:ext cx="7886700" cy="34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8867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Caution About Generalizing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2" y="1524000"/>
            <a:ext cx="71659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55" y="1905000"/>
            <a:ext cx="5827788" cy="4791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3632" y="1066801"/>
            <a:ext cx="718927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</a:pPr>
            <a:r>
              <a:rPr lang="en-US" sz="2800" b="1" dirty="0" smtClean="0">
                <a:solidFill>
                  <a:prstClr val="black"/>
                </a:solidFill>
              </a:rPr>
              <a:t>Veteran Status = Certification/License/Diploma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40915</TotalTime>
  <Words>947</Words>
  <Application>Microsoft Office PowerPoint</Application>
  <PresentationFormat>On-screen Show (4:3)</PresentationFormat>
  <Paragraphs>189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The Business Case for Hiring Military Veterans: Strategies, Approaches and Best Practices</vt:lpstr>
      <vt:lpstr>Why Hire Veterans?</vt:lpstr>
      <vt:lpstr>PowerPoint Presentation</vt:lpstr>
      <vt:lpstr>Competition Not Recruiting Veterans = Your Competitive Advantage</vt:lpstr>
      <vt:lpstr>The Recruiting Landscape</vt:lpstr>
      <vt:lpstr>Skills Employers Desire and Employees Lack</vt:lpstr>
      <vt:lpstr>Skills Employers Desire and Employees Lack</vt:lpstr>
      <vt:lpstr>PowerPoint Presentation</vt:lpstr>
      <vt:lpstr>PowerPoint Presentation</vt:lpstr>
      <vt:lpstr>PowerPoint Presentation</vt:lpstr>
      <vt:lpstr>PowerPoint Presentation</vt:lpstr>
      <vt:lpstr>Skills Employers Desire and Employees Lack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Veterans’ Essential Skills</vt:lpstr>
      <vt:lpstr>Other Traits</vt:lpstr>
      <vt:lpstr>Resources for Recruiting Veterans</vt:lpstr>
      <vt:lpstr>Resources for Recruiting Veterans</vt:lpstr>
      <vt:lpstr>Publications</vt:lpstr>
      <vt:lpstr>PowerPoint Presentation</vt:lpstr>
    </vt:vector>
  </TitlesOfParts>
  <Company>Defense Manpower Data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Assistance Program (TAP) Survey Results</dc:title>
  <dc:creator>Wolven, Mark A CTR DMDC</dc:creator>
  <cp:lastModifiedBy>ainspand</cp:lastModifiedBy>
  <cp:revision>2089</cp:revision>
  <cp:lastPrinted>2016-09-14T18:56:15Z</cp:lastPrinted>
  <dcterms:created xsi:type="dcterms:W3CDTF">2014-02-11T16:51:36Z</dcterms:created>
  <dcterms:modified xsi:type="dcterms:W3CDTF">2017-07-05T19:05:58Z</dcterms:modified>
</cp:coreProperties>
</file>